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68" r:id="rId4"/>
    <p:sldId id="267" r:id="rId5"/>
    <p:sldId id="266" r:id="rId6"/>
    <p:sldId id="265" r:id="rId7"/>
    <p:sldId id="264" r:id="rId8"/>
    <p:sldId id="261" r:id="rId9"/>
    <p:sldId id="262" r:id="rId10"/>
    <p:sldId id="263" r:id="rId11"/>
    <p:sldId id="260" r:id="rId12"/>
    <p:sldId id="259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5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7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8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0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10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8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4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1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5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30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43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1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1A2BC-9EE5-4517-9632-D3BD98A98F27}" type="datetimeFigureOut">
              <a:rPr lang="en-US" smtClean="0"/>
              <a:t>3/25/2012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41821-C5A6-46F4-A819-14613013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9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image" Target="../media/image91.jpeg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12" Type="http://schemas.openxmlformats.org/officeDocument/2006/relationships/image" Target="../media/image3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11" Type="http://schemas.openxmlformats.org/officeDocument/2006/relationships/image" Target="../media/image71.jp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1"/>
            <a:ext cx="7772400" cy="876033"/>
          </a:xfrm>
        </p:spPr>
        <p:txBody>
          <a:bodyPr>
            <a:normAutofit fontScale="90000"/>
          </a:bodyPr>
          <a:lstStyle/>
          <a:p>
            <a:r>
              <a:rPr lang="en-US" b="1" i="1" dirty="0" smtClean="0"/>
              <a:t>Sashaying at the Saltzman House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7784" y="1038419"/>
            <a:ext cx="2971800" cy="177071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slide show presents the Cherry Hill field trip to the Saltzman House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6" y="4042996"/>
            <a:ext cx="1768568" cy="1327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736123"/>
            <a:ext cx="2642221" cy="1359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64" y="4038600"/>
            <a:ext cx="3103239" cy="1605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16" y="1028434"/>
            <a:ext cx="2741350" cy="1866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9" y="1109099"/>
            <a:ext cx="2518968" cy="1811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3" y="5603194"/>
            <a:ext cx="2659015" cy="1075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215" y="2895600"/>
            <a:ext cx="874203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Below are several photos of the facility both from the outside and inside</a:t>
            </a:r>
            <a:endParaRPr lang="en-US" dirty="0"/>
          </a:p>
        </p:txBody>
      </p:sp>
      <p:pic>
        <p:nvPicPr>
          <p:cNvPr id="11" name="Kol Ha'ko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9600" y="61409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7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4572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Being a sort of new art form, although it’s origins </a:t>
            </a:r>
            <a:r>
              <a:rPr lang="en-US" dirty="0" smtClean="0"/>
              <a:t>date </a:t>
            </a:r>
            <a:r>
              <a:rPr lang="en-US" dirty="0" smtClean="0"/>
              <a:t>back many years, </a:t>
            </a:r>
            <a:r>
              <a:rPr lang="en-US" dirty="0" smtClean="0"/>
              <a:t>Israeli </a:t>
            </a:r>
            <a:r>
              <a:rPr lang="en-US" dirty="0" smtClean="0"/>
              <a:t>dance supports partner dances but these have great variability.</a:t>
            </a:r>
          </a:p>
          <a:p>
            <a:endParaRPr lang="en-US" dirty="0"/>
          </a:p>
          <a:p>
            <a:r>
              <a:rPr lang="en-US" dirty="0" smtClean="0"/>
              <a:t>Older partners follow International dance standards with the partners in picture frame, side by side or spoon </a:t>
            </a:r>
            <a:r>
              <a:rPr lang="en-US" dirty="0" smtClean="0"/>
              <a:t>positions.</a:t>
            </a:r>
            <a:endParaRPr lang="en-US" dirty="0"/>
          </a:p>
          <a:p>
            <a:r>
              <a:rPr lang="en-US" dirty="0" smtClean="0"/>
              <a:t>Newer partner dancers have ballroom partner start positions.</a:t>
            </a:r>
          </a:p>
          <a:p>
            <a:endParaRPr lang="en-US" dirty="0"/>
          </a:p>
          <a:p>
            <a:r>
              <a:rPr lang="en-US" dirty="0" smtClean="0"/>
              <a:t>There are a group of </a:t>
            </a:r>
            <a:r>
              <a:rPr lang="en-US" dirty="0"/>
              <a:t>I</a:t>
            </a:r>
            <a:r>
              <a:rPr lang="en-US" dirty="0" smtClean="0"/>
              <a:t>sraeli </a:t>
            </a:r>
            <a:r>
              <a:rPr lang="en-US" dirty="0" smtClean="0"/>
              <a:t>dance partners that start as line dances and then move into something recognizable as partners and one of </a:t>
            </a:r>
            <a:r>
              <a:rPr lang="en-US" dirty="0" smtClean="0"/>
              <a:t>these danced this afternoon, </a:t>
            </a:r>
            <a:r>
              <a:rPr lang="en-US" dirty="0" smtClean="0"/>
              <a:t>Ilu </a:t>
            </a:r>
            <a:r>
              <a:rPr lang="en-US" dirty="0" err="1" smtClean="0"/>
              <a:t>Tzipporim</a:t>
            </a:r>
            <a:r>
              <a:rPr lang="en-US" dirty="0" smtClean="0"/>
              <a:t>, is such an example. </a:t>
            </a:r>
          </a:p>
          <a:p>
            <a:endParaRPr lang="en-US" dirty="0"/>
          </a:p>
          <a:p>
            <a:r>
              <a:rPr lang="en-US" dirty="0" smtClean="0"/>
              <a:t>To the </a:t>
            </a:r>
            <a:r>
              <a:rPr lang="en-US" dirty="0" smtClean="0"/>
              <a:t>right </a:t>
            </a:r>
            <a:r>
              <a:rPr lang="en-US" dirty="0" smtClean="0"/>
              <a:t>we see the checkerboard effect of lines as indicated in the last few </a:t>
            </a:r>
            <a:r>
              <a:rPr lang="en-US" dirty="0" smtClean="0"/>
              <a:t>previous slides </a:t>
            </a:r>
            <a:r>
              <a:rPr lang="en-US" dirty="0" smtClean="0"/>
              <a:t>but </a:t>
            </a:r>
            <a:r>
              <a:rPr lang="en-US" dirty="0" smtClean="0"/>
              <a:t>at the bottom these pictures show the ending </a:t>
            </a:r>
            <a:r>
              <a:rPr lang="en-US" dirty="0" smtClean="0"/>
              <a:t>with movement around each partner.</a:t>
            </a:r>
          </a:p>
          <a:p>
            <a:endParaRPr lang="en-US" dirty="0"/>
          </a:p>
          <a:p>
            <a:r>
              <a:rPr lang="en-US" dirty="0" smtClean="0"/>
              <a:t>You can see this as we concentrate on Darcy and Mike at the bottom.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5774"/>
            <a:ext cx="1828800" cy="1086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16" y="3100754"/>
            <a:ext cx="2288400" cy="1111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94" y="1447800"/>
            <a:ext cx="2335008" cy="1444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65946"/>
            <a:ext cx="1802933" cy="1073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52400"/>
            <a:ext cx="1802933" cy="1144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4"/>
          <a:stretch/>
        </p:blipFill>
        <p:spPr>
          <a:xfrm>
            <a:off x="6611210" y="5630438"/>
            <a:ext cx="2265896" cy="1227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630438"/>
            <a:ext cx="1219201" cy="1145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2" t="-1788" r="16270" b="1788"/>
          <a:stretch/>
        </p:blipFill>
        <p:spPr>
          <a:xfrm>
            <a:off x="7239000" y="4412412"/>
            <a:ext cx="1638106" cy="11551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16" y="4295754"/>
            <a:ext cx="2102748" cy="1266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31" y="3048000"/>
            <a:ext cx="1866511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46" y="5231707"/>
            <a:ext cx="2084100" cy="1212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3" y="12380"/>
            <a:ext cx="1827076" cy="1215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130" y="5463867"/>
            <a:ext cx="2267770" cy="135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87032"/>
            <a:ext cx="1796243" cy="1275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18" y="526806"/>
            <a:ext cx="2219400" cy="1147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04436"/>
            <a:ext cx="2056396" cy="1600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13641"/>
            <a:ext cx="1499106" cy="1186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818" y="5019257"/>
            <a:ext cx="2164291" cy="1190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26" y="162633"/>
            <a:ext cx="1753697" cy="983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99" y="3962400"/>
            <a:ext cx="1489019" cy="1056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46" y="2070858"/>
            <a:ext cx="1576200" cy="10009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08" y="1688753"/>
            <a:ext cx="1388659" cy="9982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5365297"/>
            <a:ext cx="2100616" cy="1412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76" y="1100351"/>
            <a:ext cx="1574263" cy="10875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156" y="7315200"/>
            <a:ext cx="1945843" cy="13234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56" y="185045"/>
            <a:ext cx="1869000" cy="10763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320527" y="1261389"/>
            <a:ext cx="41405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unofficial theme song of the Cherry Hill dancers is </a:t>
            </a:r>
            <a:r>
              <a:rPr lang="en-US" dirty="0" err="1" smtClean="0"/>
              <a:t>Kol</a:t>
            </a:r>
            <a:r>
              <a:rPr lang="en-US" dirty="0" smtClean="0"/>
              <a:t> </a:t>
            </a:r>
            <a:r>
              <a:rPr lang="en-US" dirty="0" err="1" smtClean="0"/>
              <a:t>HaKoach</a:t>
            </a:r>
            <a:r>
              <a:rPr lang="en-US" dirty="0" smtClean="0"/>
              <a:t>, the last dance of the performance. This song, sung by </a:t>
            </a:r>
            <a:r>
              <a:rPr lang="en-US" dirty="0" err="1" smtClean="0"/>
              <a:t>Kobi</a:t>
            </a:r>
            <a:r>
              <a:rPr lang="en-US" dirty="0" smtClean="0"/>
              <a:t> Peretz, and choreographed by </a:t>
            </a:r>
            <a:r>
              <a:rPr lang="en-US" dirty="0" err="1" smtClean="0">
                <a:effectLst/>
              </a:rPr>
              <a:t>Yoram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Sasson</a:t>
            </a:r>
            <a:r>
              <a:rPr lang="en-US" dirty="0" smtClean="0">
                <a:effectLst/>
              </a:rPr>
              <a:t> and Eli Segal</a:t>
            </a:r>
            <a:r>
              <a:rPr lang="en-US" dirty="0" smtClean="0"/>
              <a:t> has what every Israeli dancer is seeking– great beat and interesting steps and the performers go all out in its performance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Kol</a:t>
            </a:r>
            <a:r>
              <a:rPr lang="en-US" dirty="0" smtClean="0"/>
              <a:t> </a:t>
            </a:r>
            <a:r>
              <a:rPr lang="en-US" dirty="0" err="1" smtClean="0"/>
              <a:t>HaKoach</a:t>
            </a:r>
            <a:r>
              <a:rPr lang="en-US" dirty="0" smtClean="0"/>
              <a:t> </a:t>
            </a:r>
            <a:r>
              <a:rPr lang="en-US" dirty="0" smtClean="0"/>
              <a:t>(although not the abridged </a:t>
            </a:r>
            <a:r>
              <a:rPr lang="en-US" dirty="0" err="1" smtClean="0"/>
              <a:t>vrsion</a:t>
            </a:r>
            <a:r>
              <a:rPr lang="en-US" dirty="0" smtClean="0"/>
              <a:t> that is danced to) has </a:t>
            </a:r>
            <a:r>
              <a:rPr lang="en-US" dirty="0" smtClean="0"/>
              <a:t>been the underlying music of this </a:t>
            </a:r>
            <a:r>
              <a:rPr lang="en-US" dirty="0" err="1" smtClean="0"/>
              <a:t>powerpoint</a:t>
            </a:r>
            <a:r>
              <a:rPr lang="en-US" dirty="0" smtClean="0"/>
              <a:t> presentation </a:t>
            </a:r>
            <a:r>
              <a:rPr lang="en-US" dirty="0" smtClean="0"/>
              <a:t>and the music was composed by </a:t>
            </a:r>
            <a:r>
              <a:rPr lang="en-US" dirty="0" err="1" smtClean="0"/>
              <a:t>Shai</a:t>
            </a:r>
            <a:r>
              <a:rPr lang="en-US" dirty="0" smtClean="0"/>
              <a:t> </a:t>
            </a:r>
            <a:r>
              <a:rPr lang="en-US" dirty="0" err="1" smtClean="0"/>
              <a:t>Re'uveni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7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4000">
        <p:split orient="vert"/>
      </p:transition>
    </mc:Choice>
    <mc:Fallback>
      <p:transition spd="slow" advClick="0" advTm="2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ROSAKLEBB\c rosa\website\saltzman\m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3" y="2782928"/>
            <a:ext cx="2314731" cy="174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OSAKLEBB\c rosa\website\saltzman\m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671" y="208268"/>
            <a:ext cx="798513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ROSAKLEBB\c rosa\website\saltzman\m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04" y="195362"/>
            <a:ext cx="4006850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ROSAKLEBB\c rosa\website\saltzman\m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37" y="2381015"/>
            <a:ext cx="1098550" cy="22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ROSAKLEBB\c rosa\website\saltzman\i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20490"/>
            <a:ext cx="3309466" cy="195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ROSAKLEBB\c rosa\website\saltzman\i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680604"/>
            <a:ext cx="2230100" cy="19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ROSAKLEBB\c rosa\website\saltzman\i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769878" cy="236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ROSAKLEBB\c rosa\website\saltzman\v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51" y="4653710"/>
            <a:ext cx="2611567" cy="190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ROSAKLEBB\c rosa\website\saltzman\m9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33400"/>
            <a:ext cx="1797050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2593951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pictures were the result of the </a:t>
            </a:r>
            <a:r>
              <a:rPr lang="en-US" dirty="0" smtClean="0"/>
              <a:t>contributions </a:t>
            </a:r>
            <a:r>
              <a:rPr lang="en-US" dirty="0" smtClean="0"/>
              <a:t>of many during the performance. We’d like to thank: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6678" y="3635262"/>
            <a:ext cx="53650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Your instructor also took many pictures but </a:t>
            </a:r>
            <a:r>
              <a:rPr lang="en-US" sz="1200" dirty="0" smtClean="0"/>
              <a:t>thankfully none </a:t>
            </a:r>
            <a:r>
              <a:rPr lang="en-US" sz="1200" dirty="0" smtClean="0"/>
              <a:t>were taken of him as he did </a:t>
            </a:r>
            <a:r>
              <a:rPr lang="en-US" sz="1200" dirty="0" smtClean="0"/>
              <a:t>so.</a:t>
            </a:r>
            <a:endParaRPr lang="en-US" sz="12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2556678" y="3209826"/>
            <a:ext cx="840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Moshe</a:t>
            </a:r>
            <a:endParaRPr lang="en-US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9313" y="3197009"/>
            <a:ext cx="97020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Rebecca</a:t>
            </a:r>
            <a:endParaRPr lang="en-US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5475" y="3200629"/>
            <a:ext cx="796052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Phyllis</a:t>
            </a:r>
            <a:endParaRPr lang="en-US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84977" y="3209826"/>
            <a:ext cx="65274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Ilana</a:t>
            </a:r>
            <a:endParaRPr lang="en-US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79367" y="3200629"/>
            <a:ext cx="63991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Vicki</a:t>
            </a:r>
            <a:endParaRPr lang="en-US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48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0" y="772268"/>
            <a:ext cx="7591400" cy="4406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6300" y="5178670"/>
            <a:ext cx="75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dancers pictured above give of their time and effort in these performances and deserve a lot of credit for doing so. It’s very easy to find excuses not to do this. From left to right: Mike, Fran, Darcy, seated is Debby, standing is your </a:t>
            </a:r>
            <a:r>
              <a:rPr lang="en-US" sz="1600" dirty="0" smtClean="0"/>
              <a:t>instructor </a:t>
            </a:r>
            <a:r>
              <a:rPr lang="en-US" sz="1600" dirty="0" smtClean="0"/>
              <a:t>Marc, Iris, Amy, Sarah, </a:t>
            </a:r>
            <a:r>
              <a:rPr lang="en-US" sz="1600" dirty="0" err="1" smtClean="0"/>
              <a:t>Vicki,Rebecca</a:t>
            </a:r>
            <a:r>
              <a:rPr lang="en-US" sz="1600" dirty="0" smtClean="0"/>
              <a:t>, upper: Jennie </a:t>
            </a:r>
            <a:r>
              <a:rPr lang="en-US" sz="1600" dirty="0" smtClean="0"/>
              <a:t>and </a:t>
            </a:r>
            <a:r>
              <a:rPr lang="en-US" sz="1600" dirty="0" err="1" smtClean="0"/>
              <a:t>lower:Andrew</a:t>
            </a:r>
            <a:r>
              <a:rPr lang="en-US" sz="1600" dirty="0" smtClean="0"/>
              <a:t>. The </a:t>
            </a:r>
            <a:r>
              <a:rPr lang="en-US" sz="1600" dirty="0" smtClean="0"/>
              <a:t>leader Naomi, Above </a:t>
            </a:r>
            <a:r>
              <a:rPr lang="en-US" sz="1600" dirty="0" err="1" smtClean="0"/>
              <a:t>Malca</a:t>
            </a:r>
            <a:r>
              <a:rPr lang="en-US" sz="1600" dirty="0" smtClean="0"/>
              <a:t> and below </a:t>
            </a:r>
            <a:r>
              <a:rPr lang="en-US" sz="1600" dirty="0" err="1" smtClean="0"/>
              <a:t>Ety</a:t>
            </a:r>
            <a:r>
              <a:rPr lang="en-US" sz="1600" dirty="0" smtClean="0"/>
              <a:t>, Gary, Deena, Tammy, Simon and Rhonda. </a:t>
            </a:r>
            <a:r>
              <a:rPr lang="en-US" sz="1600" dirty="0" smtClean="0"/>
              <a:t>The picture is by </a:t>
            </a:r>
            <a:r>
              <a:rPr lang="en-US" sz="1600" dirty="0" err="1" smtClean="0"/>
              <a:t>Ilana</a:t>
            </a:r>
            <a:r>
              <a:rPr lang="en-US" sz="1600" dirty="0" smtClean="0"/>
              <a:t> who is not shown. Not in the picture </a:t>
            </a:r>
            <a:r>
              <a:rPr lang="en-US" sz="1600" dirty="0" smtClean="0"/>
              <a:t>is Moshe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1999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06" y="5668106"/>
            <a:ext cx="1672440" cy="879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366" y="5371882"/>
            <a:ext cx="1653997" cy="871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95" y="5080675"/>
            <a:ext cx="1083370" cy="14537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12" y="3996030"/>
            <a:ext cx="1265188" cy="1184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65" y="2861482"/>
            <a:ext cx="1530668" cy="8863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7999"/>
            <a:ext cx="1069872" cy="1374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0" y="4500929"/>
            <a:ext cx="1163113" cy="11291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438" y="4840243"/>
            <a:ext cx="1031962" cy="1655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518" y="419605"/>
            <a:ext cx="1233294" cy="897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40" y="1089946"/>
            <a:ext cx="1318216" cy="17617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31" y="35169"/>
            <a:ext cx="1183370" cy="21537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381" y="49823"/>
            <a:ext cx="1348891" cy="13217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9823"/>
            <a:ext cx="1108526" cy="14741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16" y="868547"/>
            <a:ext cx="1030184" cy="15025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05000" y="2286000"/>
            <a:ext cx="53340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This performance won’t go far without performers and they are </a:t>
            </a:r>
            <a:r>
              <a:rPr lang="en-US" dirty="0" smtClean="0"/>
              <a:t>in the process of arriving</a:t>
            </a:r>
            <a:r>
              <a:rPr lang="en-US" dirty="0" smtClean="0"/>
              <a:t>. These volunteers are coming from South Jersey, Philadelphia, Valley Forge, </a:t>
            </a:r>
            <a:r>
              <a:rPr lang="en-US" dirty="0" err="1" smtClean="0"/>
              <a:t>Bala</a:t>
            </a:r>
            <a:r>
              <a:rPr lang="en-US" dirty="0" smtClean="0"/>
              <a:t> </a:t>
            </a:r>
            <a:r>
              <a:rPr lang="en-US" dirty="0" err="1" smtClean="0"/>
              <a:t>Cynwyd</a:t>
            </a:r>
            <a:r>
              <a:rPr lang="en-US" dirty="0" smtClean="0"/>
              <a:t>, Princeton </a:t>
            </a:r>
            <a:r>
              <a:rPr lang="en-US" dirty="0" smtClean="0"/>
              <a:t>and </a:t>
            </a:r>
            <a:r>
              <a:rPr lang="en-US" dirty="0" smtClean="0"/>
              <a:t>Northern New Jersey. All take time out of a busy schedule to perform this Sunday afternoon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7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7000">
        <p:split orient="vert"/>
      </p:transition>
    </mc:Choice>
    <mc:Fallback>
      <p:transition spd="slow" advClick="0" advTm="7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14" y="2602169"/>
            <a:ext cx="2147479" cy="16097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6729"/>
            <a:ext cx="2514600" cy="1385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9" y="2602168"/>
            <a:ext cx="2204881" cy="16536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8" b="3121"/>
          <a:stretch/>
        </p:blipFill>
        <p:spPr>
          <a:xfrm>
            <a:off x="7153319" y="154017"/>
            <a:ext cx="1952581" cy="16707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65" y="4719179"/>
            <a:ext cx="1600175" cy="2125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03" y="4719179"/>
            <a:ext cx="1466213" cy="21564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75" y="4673658"/>
            <a:ext cx="1545525" cy="21843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71" y="4673658"/>
            <a:ext cx="1661275" cy="2092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" y="150810"/>
            <a:ext cx="1752600" cy="170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17" y="2678331"/>
            <a:ext cx="2754297" cy="15222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52246" y="168618"/>
            <a:ext cx="3467291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An important component of the performance is the programs detailing the performance. Here we see the creator of this word document handing out his </a:t>
            </a:r>
            <a:r>
              <a:rPr lang="en-US" dirty="0" smtClean="0"/>
              <a:t>creation to the amassing audience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9647" y="1924573"/>
            <a:ext cx="89681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residents are interested in what is to be performed. Below, you see the programs being </a:t>
            </a:r>
            <a:r>
              <a:rPr lang="en-US" dirty="0" smtClean="0"/>
              <a:t>read for this purpose.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7503" y="4255829"/>
            <a:ext cx="854549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Below, you now have a Bird’s eye view of the handout 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538" y="98702"/>
            <a:ext cx="1723204" cy="172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0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split orient="vert"/>
      </p:transition>
    </mc:Choice>
    <mc:Fallback xmlns="">
      <p:transition spd="slow" advClick="0" advTm="1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74" y="4800600"/>
            <a:ext cx="3442951" cy="1386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5" y="228600"/>
            <a:ext cx="2839915" cy="1758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96100"/>
            <a:ext cx="2115925" cy="1889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" b="3846"/>
          <a:stretch/>
        </p:blipFill>
        <p:spPr>
          <a:xfrm>
            <a:off x="436684" y="4343400"/>
            <a:ext cx="4312099" cy="22772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400" y="231531"/>
            <a:ext cx="274320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While the programs are being handed </a:t>
            </a:r>
            <a:r>
              <a:rPr lang="en-US" dirty="0" smtClean="0"/>
              <a:t>out and </a:t>
            </a:r>
            <a:r>
              <a:rPr lang="en-US" dirty="0" smtClean="0"/>
              <a:t>the residents and performers are amassing, </a:t>
            </a:r>
            <a:r>
              <a:rPr lang="en-US" dirty="0" smtClean="0"/>
              <a:t>the leader of thi</a:t>
            </a:r>
            <a:r>
              <a:rPr lang="en-US" dirty="0" smtClean="0"/>
              <a:t>s activity, </a:t>
            </a:r>
            <a:r>
              <a:rPr lang="en-US" dirty="0" smtClean="0"/>
              <a:t>Naomi, </a:t>
            </a:r>
            <a:r>
              <a:rPr lang="en-US" dirty="0" smtClean="0"/>
              <a:t>tends to her </a:t>
            </a:r>
            <a:r>
              <a:rPr lang="en-US" dirty="0" smtClean="0"/>
              <a:t>equipment.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6684" y="1985857"/>
            <a:ext cx="8232441" cy="26468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150 years ago, these </a:t>
            </a:r>
            <a:r>
              <a:rPr lang="en-US" sz="1600" dirty="0" smtClean="0"/>
              <a:t>performers would be accompanied by live musicians</a:t>
            </a:r>
          </a:p>
          <a:p>
            <a:endParaRPr lang="en-US" sz="1600" dirty="0" smtClean="0"/>
          </a:p>
          <a:p>
            <a:r>
              <a:rPr lang="en-US" sz="1600" dirty="0" smtClean="0"/>
              <a:t>80 years ago, there would be a </a:t>
            </a:r>
            <a:r>
              <a:rPr lang="en-US" sz="1600" dirty="0" err="1" smtClean="0"/>
              <a:t>victrola</a:t>
            </a:r>
            <a:r>
              <a:rPr lang="en-US" sz="1600" dirty="0" smtClean="0"/>
              <a:t> to play records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45 years ago we would see a 45 rpm record player</a:t>
            </a:r>
          </a:p>
          <a:p>
            <a:endParaRPr lang="en-US" sz="1600" dirty="0"/>
          </a:p>
          <a:p>
            <a:r>
              <a:rPr lang="en-US" sz="1600" dirty="0" smtClean="0"/>
              <a:t>15 years ago, a CD player would be in operation</a:t>
            </a:r>
          </a:p>
          <a:p>
            <a:endParaRPr lang="en-US" sz="1600" dirty="0"/>
          </a:p>
          <a:p>
            <a:r>
              <a:rPr lang="en-US" sz="1600" dirty="0" smtClean="0"/>
              <a:t>Today, a computer,  or a mp3 player such as an </a:t>
            </a:r>
            <a:r>
              <a:rPr lang="en-US" sz="1600" dirty="0" err="1" smtClean="0"/>
              <a:t>Ipod</a:t>
            </a:r>
            <a:r>
              <a:rPr lang="en-US" sz="1600" dirty="0" smtClean="0"/>
              <a:t>, </a:t>
            </a:r>
            <a:r>
              <a:rPr lang="en-US" dirty="0" smtClean="0"/>
              <a:t>is the order of the </a:t>
            </a:r>
            <a:r>
              <a:rPr lang="en-US" dirty="0" smtClean="0"/>
              <a:t>day and we see Naomi stringing connectors between her laptop and amplifier.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15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3000">
        <p:split orient="vert"/>
      </p:transition>
    </mc:Choice>
    <mc:Fallback>
      <p:transition spd="slow" advClick="0" advTm="1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220915"/>
            <a:ext cx="2899673" cy="1682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33501"/>
            <a:ext cx="3352800" cy="1731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06" y="5469850"/>
            <a:ext cx="2307306" cy="11374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486400"/>
            <a:ext cx="2100110" cy="1194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81" y="99648"/>
            <a:ext cx="2133600" cy="1171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73271"/>
            <a:ext cx="1828800" cy="12197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77636" y="1585547"/>
            <a:ext cx="454691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It is a few minutes to 3PM. Naomi calls a meeting of her dancers. She goes over the list of dances to be performed giving last minute instructions (possibly reminders) to how they </a:t>
            </a:r>
            <a:r>
              <a:rPr lang="en-US" dirty="0" smtClean="0"/>
              <a:t>are to be danced. </a:t>
            </a:r>
            <a:r>
              <a:rPr lang="en-US" dirty="0" smtClean="0"/>
              <a:t>At the end, she demands of her dancers </a:t>
            </a:r>
            <a:r>
              <a:rPr lang="en-US" dirty="0" smtClean="0"/>
              <a:t>to: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77636" y="3339873"/>
            <a:ext cx="454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Smile, Smile, Smile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77636" y="3738851"/>
            <a:ext cx="4546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Dance with uniformity (</a:t>
            </a:r>
            <a:r>
              <a:rPr lang="en-US" dirty="0" smtClean="0"/>
              <a:t>within </a:t>
            </a:r>
            <a:r>
              <a:rPr lang="en-US" dirty="0" smtClean="0"/>
              <a:t>the bounds of neighboring dancers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268844" y="4455953"/>
            <a:ext cx="4614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not knowing a dance, take pictures on the sidelines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36546" y="5104668"/>
            <a:ext cx="454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Smile, Smile, Smile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28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00">
        <p:split orient="vert"/>
      </p:transition>
    </mc:Choice>
    <mc:Fallback xmlns="">
      <p:transition spd="slow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" presetClass="entr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0"/>
                            </p:stCondLst>
                            <p:childTnLst>
                              <p:par>
                                <p:cTn id="7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2272284" cy="1242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2" y="5290720"/>
            <a:ext cx="2788922" cy="13419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65573"/>
            <a:ext cx="2114301" cy="156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038600"/>
            <a:ext cx="2722343" cy="1458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67" y="2724457"/>
            <a:ext cx="2214707" cy="1154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172503"/>
            <a:ext cx="2665735" cy="1475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40" y="381000"/>
            <a:ext cx="2207810" cy="1278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8599" y="1741586"/>
            <a:ext cx="5314701" cy="357020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Throughout the performance, The leader, Naomi will introduce the dances performed. Additionally, at the start, she will introduce the group.</a:t>
            </a:r>
          </a:p>
          <a:p>
            <a:endParaRPr lang="en-US" sz="1600" dirty="0"/>
          </a:p>
          <a:p>
            <a:r>
              <a:rPr lang="en-US" sz="1600" dirty="0" smtClean="0"/>
              <a:t>Amazingly, her discussions with the audience are very well received to the point that the audience, both male and female, seem mesmerized. You can hear a </a:t>
            </a:r>
            <a:r>
              <a:rPr lang="en-US" sz="1600" dirty="0" smtClean="0"/>
              <a:t>pin </a:t>
            </a:r>
            <a:r>
              <a:rPr lang="en-US" sz="1600" dirty="0" smtClean="0"/>
              <a:t>drop. She brings a passion, a knowledge of psychology and a pleasing personality into this.</a:t>
            </a:r>
          </a:p>
          <a:p>
            <a:endParaRPr lang="en-US" sz="1600" dirty="0" smtClean="0"/>
          </a:p>
          <a:p>
            <a:r>
              <a:rPr lang="en-US" sz="1600" dirty="0" smtClean="0"/>
              <a:t>This combination is rare. Obviously</a:t>
            </a:r>
            <a:r>
              <a:rPr lang="en-US" sz="1600" dirty="0" smtClean="0"/>
              <a:t>, your instructor has proved to you through the course of </a:t>
            </a:r>
            <a:r>
              <a:rPr lang="en-US" sz="1600" dirty="0" smtClean="0"/>
              <a:t>this </a:t>
            </a:r>
            <a:r>
              <a:rPr lang="en-US" sz="1600" dirty="0" smtClean="0"/>
              <a:t>term that he does not have </a:t>
            </a:r>
            <a:r>
              <a:rPr lang="en-US" sz="1600" dirty="0" smtClean="0"/>
              <a:t>these talents.</a:t>
            </a:r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14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" b="32967"/>
          <a:stretch/>
        </p:blipFill>
        <p:spPr>
          <a:xfrm>
            <a:off x="6963447" y="5736780"/>
            <a:ext cx="1951384" cy="1072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032" y="2935390"/>
            <a:ext cx="2032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21980"/>
            <a:ext cx="1973264" cy="1254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97980"/>
            <a:ext cx="1981200" cy="1485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309" y="4524132"/>
            <a:ext cx="2101895" cy="1129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35" y="5700346"/>
            <a:ext cx="2002844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22867"/>
            <a:ext cx="2154955" cy="11298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934126"/>
            <a:ext cx="2612156" cy="1475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38300"/>
            <a:ext cx="2154956" cy="12015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18495"/>
            <a:ext cx="2231156" cy="139286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819542"/>
            <a:ext cx="2541231" cy="14984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5" y="1177700"/>
            <a:ext cx="2669036" cy="138601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00795" y="814925"/>
            <a:ext cx="2871005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 dancers start their motions. This is a circle dance and the choreographer has set the dance to start counter clockwise.</a:t>
            </a:r>
          </a:p>
          <a:p>
            <a:endParaRPr lang="en-US" dirty="0"/>
          </a:p>
          <a:p>
            <a:r>
              <a:rPr lang="en-US" dirty="0" smtClean="0"/>
              <a:t>This dance is one of the first dances that novices to this art form learn. It has a nice beat but the steps are pretty simple.  The dancers face each other in a </a:t>
            </a:r>
            <a:r>
              <a:rPr lang="en-US" dirty="0" smtClean="0"/>
              <a:t>circle</a:t>
            </a:r>
            <a:r>
              <a:rPr lang="en-US" dirty="0" smtClean="0"/>
              <a:t>. The steps repeat 3 times, but Naomi has a surprise. </a:t>
            </a:r>
          </a:p>
          <a:p>
            <a:endParaRPr lang="en-US" dirty="0"/>
          </a:p>
          <a:p>
            <a:r>
              <a:rPr lang="en-US" dirty="0" smtClean="0"/>
              <a:t>With the 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smtClean="0"/>
              <a:t>repetition</a:t>
            </a:r>
            <a:r>
              <a:rPr lang="en-US" dirty="0" smtClean="0"/>
              <a:t>, the dancers are supposed to turn 180 </a:t>
            </a:r>
            <a:r>
              <a:rPr lang="en-US" dirty="0" smtClean="0"/>
              <a:t>degrees </a:t>
            </a:r>
            <a:r>
              <a:rPr lang="en-US" dirty="0" smtClean="0"/>
              <a:t>and dance at the audience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050931" y="2057400"/>
            <a:ext cx="3733800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These final </a:t>
            </a:r>
            <a:r>
              <a:rPr lang="en-US" dirty="0" smtClean="0"/>
              <a:t>pictures </a:t>
            </a:r>
            <a:r>
              <a:rPr lang="en-US" dirty="0" smtClean="0"/>
              <a:t>on this slide show the last rendition</a:t>
            </a:r>
            <a:r>
              <a:rPr lang="en-US" dirty="0" smtClean="0"/>
              <a:t>. The </a:t>
            </a:r>
            <a:r>
              <a:rPr lang="en-US" dirty="0" smtClean="0"/>
              <a:t>dancers are moving back and forth to the audience.</a:t>
            </a:r>
          </a:p>
          <a:p>
            <a:endParaRPr lang="en-US" dirty="0"/>
          </a:p>
          <a:p>
            <a:r>
              <a:rPr lang="en-US" dirty="0" smtClean="0"/>
              <a:t>Naomi has several </a:t>
            </a:r>
            <a:r>
              <a:rPr lang="en-US" dirty="0" smtClean="0"/>
              <a:t>instances </a:t>
            </a:r>
            <a:r>
              <a:rPr lang="en-US" dirty="0" smtClean="0"/>
              <a:t>of </a:t>
            </a:r>
            <a:r>
              <a:rPr lang="en-US" dirty="0" smtClean="0"/>
              <a:t>this </a:t>
            </a:r>
            <a:r>
              <a:rPr lang="en-US" dirty="0" smtClean="0"/>
              <a:t>to bring the audience into the performance and these work quite well as there is almost no instance where the group is not invited back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050931" y="552549"/>
            <a:ext cx="3733800" cy="42473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Naomi has primed her troops. She has also instructed the audience. It is time to dance. The first dance is Od Lo </a:t>
            </a:r>
            <a:r>
              <a:rPr lang="en-US" dirty="0" err="1" smtClean="0"/>
              <a:t>Ahavti</a:t>
            </a:r>
            <a:r>
              <a:rPr lang="en-US" dirty="0" smtClean="0"/>
              <a:t> Dai. Someone has told your </a:t>
            </a:r>
            <a:r>
              <a:rPr lang="en-US" dirty="0" smtClean="0"/>
              <a:t>instructor </a:t>
            </a:r>
            <a:r>
              <a:rPr lang="en-US" dirty="0" smtClean="0"/>
              <a:t>that the translation of the words </a:t>
            </a:r>
            <a:r>
              <a:rPr lang="en-US" dirty="0" smtClean="0"/>
              <a:t>sung are </a:t>
            </a:r>
            <a:r>
              <a:rPr lang="en-US" dirty="0" smtClean="0"/>
              <a:t>the biggest male copout for not continuing a relationship with a specific woman.</a:t>
            </a:r>
          </a:p>
          <a:p>
            <a:endParaRPr lang="en-US" dirty="0"/>
          </a:p>
          <a:p>
            <a:r>
              <a:rPr lang="en-US" dirty="0" smtClean="0"/>
              <a:t>Of course the dancers aren’t interested. Especially those who do not understand the language of the words. </a:t>
            </a:r>
            <a:r>
              <a:rPr lang="en-US" dirty="0"/>
              <a:t> </a:t>
            </a:r>
            <a:r>
              <a:rPr lang="en-US" dirty="0" smtClean="0"/>
              <a:t>What they are </a:t>
            </a:r>
            <a:r>
              <a:rPr lang="en-US" dirty="0" err="1" smtClean="0"/>
              <a:t>insterested</a:t>
            </a:r>
            <a:r>
              <a:rPr lang="en-US" dirty="0" smtClean="0"/>
              <a:t> in is to dance and so they </a:t>
            </a:r>
            <a:r>
              <a:rPr lang="en-US" dirty="0" smtClean="0"/>
              <a:t>line up ready to start </a:t>
            </a:r>
            <a:r>
              <a:rPr lang="en-US" dirty="0" smtClean="0"/>
              <a:t>this afternoon performance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3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split orient="vert"/>
      </p:transition>
    </mc:Choice>
    <mc:Fallback xmlns="">
      <p:transition spd="slow" advClick="0" advTm="2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708" y="2481306"/>
            <a:ext cx="2767584" cy="2075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52" y="2424906"/>
            <a:ext cx="3285600" cy="2229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68" y="2424906"/>
            <a:ext cx="2971800" cy="2103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6548"/>
            <a:ext cx="4077737" cy="2160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09688"/>
            <a:ext cx="3200400" cy="1810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9" y="4789173"/>
            <a:ext cx="3590073" cy="18308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9" b="7800"/>
          <a:stretch/>
        </p:blipFill>
        <p:spPr>
          <a:xfrm>
            <a:off x="3200401" y="175846"/>
            <a:ext cx="2852791" cy="1463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36281"/>
            <a:ext cx="2777703" cy="14793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67" y="4893863"/>
            <a:ext cx="3019951" cy="16593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" t="-1798" r="-105" b="31940"/>
          <a:stretch/>
        </p:blipFill>
        <p:spPr>
          <a:xfrm>
            <a:off x="5693867" y="4844857"/>
            <a:ext cx="3060051" cy="190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1" y="152400"/>
            <a:ext cx="2806797" cy="14632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27551" y="1615602"/>
            <a:ext cx="8928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Israel dance is broken into several subsets: line, circle and partner. One of the </a:t>
            </a:r>
            <a:r>
              <a:rPr lang="en-US" sz="1600" dirty="0" smtClean="0"/>
              <a:t>line </a:t>
            </a:r>
            <a:r>
              <a:rPr lang="en-US" sz="1600" dirty="0" smtClean="0"/>
              <a:t>dances, Turkish Kiss, has exaggerated arm and hand movements. Naomi brings the audience into the performance by priming them to participate in these movements as you can see above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077737" y="3539713"/>
            <a:ext cx="1616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residents respond in kind. These picture show and fade into other pictures </a:t>
            </a:r>
            <a:r>
              <a:rPr lang="en-US" sz="1600" dirty="0" smtClean="0"/>
              <a:t>showing </a:t>
            </a:r>
            <a:r>
              <a:rPr lang="en-US" sz="1600" dirty="0" smtClean="0"/>
              <a:t>the audience practicing the arm movements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96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9" y="228638"/>
            <a:ext cx="3208571" cy="1731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99114" y="1960330"/>
            <a:ext cx="3762778" cy="28559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7000"/>
              </a:lnSpc>
              <a:spcAft>
                <a:spcPts val="600"/>
              </a:spcAft>
            </a:pPr>
            <a:r>
              <a:rPr lang="en-US" dirty="0" smtClean="0"/>
              <a:t>Now, it’s the dancers turn. Line dances are generally done in a checkerboard pattern </a:t>
            </a:r>
            <a:r>
              <a:rPr lang="en-US" dirty="0" smtClean="0"/>
              <a:t>as </a:t>
            </a:r>
            <a:r>
              <a:rPr lang="en-US" dirty="0" smtClean="0"/>
              <a:t>you may be able to </a:t>
            </a:r>
            <a:r>
              <a:rPr lang="en-US" dirty="0" smtClean="0"/>
              <a:t>see in </a:t>
            </a:r>
            <a:r>
              <a:rPr lang="en-US" dirty="0" smtClean="0"/>
              <a:t>these pictures</a:t>
            </a:r>
            <a:r>
              <a:rPr lang="en-US" dirty="0" smtClean="0"/>
              <a:t>.</a:t>
            </a:r>
            <a:endParaRPr lang="en-US" dirty="0"/>
          </a:p>
          <a:p>
            <a:pPr>
              <a:lnSpc>
                <a:spcPct val="97000"/>
              </a:lnSpc>
            </a:pPr>
            <a:r>
              <a:rPr lang="en-US" dirty="0" smtClean="0"/>
              <a:t>The dance that’s being done is by </a:t>
            </a:r>
            <a:r>
              <a:rPr lang="en-US" b="1" dirty="0" err="1" smtClean="0"/>
              <a:t>Tarkan</a:t>
            </a:r>
            <a:r>
              <a:rPr lang="en-US" b="1" dirty="0" smtClean="0"/>
              <a:t> </a:t>
            </a:r>
            <a:r>
              <a:rPr lang="en-US" b="1" dirty="0" err="1" smtClean="0"/>
              <a:t>Tevetoğlu</a:t>
            </a:r>
            <a:r>
              <a:rPr lang="en-US" b="1" dirty="0" smtClean="0"/>
              <a:t> </a:t>
            </a:r>
            <a:r>
              <a:rPr lang="en-US" dirty="0" smtClean="0"/>
              <a:t>who </a:t>
            </a:r>
            <a:r>
              <a:rPr lang="en-US" dirty="0" smtClean="0"/>
              <a:t>in Europe is known </a:t>
            </a:r>
            <a:r>
              <a:rPr lang="en-US" dirty="0" smtClean="0"/>
              <a:t>simply as </a:t>
            </a:r>
            <a:r>
              <a:rPr lang="en-US" b="1" dirty="0" err="1" smtClean="0"/>
              <a:t>Tarkan</a:t>
            </a:r>
            <a:r>
              <a:rPr lang="en-US" i="1" dirty="0" smtClean="0"/>
              <a:t>. </a:t>
            </a:r>
            <a:r>
              <a:rPr lang="en-US" dirty="0" smtClean="0"/>
              <a:t>He</a:t>
            </a:r>
            <a:r>
              <a:rPr lang="en-US" i="1" dirty="0" smtClean="0"/>
              <a:t> </a:t>
            </a:r>
            <a:r>
              <a:rPr lang="en-US" dirty="0" smtClean="0"/>
              <a:t>won a World Music Award in 1999. He is a Turkish pop singer, composer, lyricist, dancer, </a:t>
            </a:r>
            <a:r>
              <a:rPr lang="en-US" dirty="0" smtClean="0"/>
              <a:t>musician and </a:t>
            </a:r>
            <a:r>
              <a:rPr lang="en-US" dirty="0" smtClean="0"/>
              <a:t>producer.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46" y="69335"/>
            <a:ext cx="3760640" cy="1978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2138"/>
            <a:ext cx="1680433" cy="126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6" y="5023637"/>
            <a:ext cx="3297116" cy="1762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17" y="2070462"/>
            <a:ext cx="1708197" cy="1281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92" y="2653666"/>
            <a:ext cx="3318094" cy="15506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58" y="129664"/>
            <a:ext cx="1595832" cy="1196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69" y="4771255"/>
            <a:ext cx="4359417" cy="20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</TotalTime>
  <Words>1195</Words>
  <Application>Microsoft Office PowerPoint</Application>
  <PresentationFormat>On-screen Show (4:3)</PresentationFormat>
  <Paragraphs>63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Sashaying at the Saltzman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55</cp:revision>
  <dcterms:created xsi:type="dcterms:W3CDTF">2012-03-23T20:31:46Z</dcterms:created>
  <dcterms:modified xsi:type="dcterms:W3CDTF">2012-03-25T21:46:54Z</dcterms:modified>
</cp:coreProperties>
</file>